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93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953315" cy="4291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ТӘРБИЕ ЖӘНЕ БІЛІМ</a:t>
            </a:r>
            <a:endParaRPr lang="ru-RU" sz="36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508" y="1337703"/>
            <a:ext cx="2797137" cy="435113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САНАЛЫ АЗАМАТ</a:t>
            </a:r>
            <a:endParaRPr lang="ru-RU" sz="14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107504" y="5460159"/>
            <a:ext cx="1070166" cy="655957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Первый шаг к великим изобретениям</a:t>
            </a:r>
          </a:p>
        </p:txBody>
      </p:sp>
      <p:sp>
        <p:nvSpPr>
          <p:cNvPr id="208" name="Прямоугольник 207"/>
          <p:cNvSpPr/>
          <p:nvPr/>
        </p:nvSpPr>
        <p:spPr>
          <a:xfrm>
            <a:off x="107505" y="6110096"/>
            <a:ext cx="1059154" cy="626707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 err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Айнала</a:t>
            </a:r>
            <a:r>
              <a:rPr lang="kk-KZ" sz="900" b="1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ға қара</a:t>
            </a:r>
            <a:endParaRPr lang="ru-RU" sz="9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0" name="Прямоугольник 209"/>
          <p:cNvSpPr/>
          <p:nvPr/>
        </p:nvSpPr>
        <p:spPr>
          <a:xfrm>
            <a:off x="107504" y="2619900"/>
            <a:ext cx="1070166" cy="729786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Исследования уровня удовлетворенности качеством </a:t>
            </a:r>
            <a:r>
              <a:rPr lang="ru-RU" sz="900" b="1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образования</a:t>
            </a:r>
            <a:endParaRPr lang="ru-RU" sz="9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107506" y="3994360"/>
            <a:ext cx="1059154" cy="783063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Алтын қазына</a:t>
            </a:r>
            <a:endParaRPr lang="ru-RU" sz="9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107508" y="1772816"/>
            <a:ext cx="2797138" cy="848360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</a:rPr>
              <a:t>Конкурентоспособная </a:t>
            </a:r>
            <a:r>
              <a:rPr lang="kk-KZ" sz="1000" dirty="0">
                <a:solidFill>
                  <a:srgbClr val="002060"/>
                </a:solidFill>
              </a:rPr>
              <a:t>личность</a:t>
            </a:r>
            <a:r>
              <a:rPr lang="ru-RU" sz="1000" dirty="0">
                <a:solidFill>
                  <a:srgbClr val="002060"/>
                </a:solidFill>
              </a:rPr>
              <a:t> на региональных и глобальных рынках, обладающая набором качеств, достойных </a:t>
            </a:r>
            <a:r>
              <a:rPr lang="en-US" sz="1000" dirty="0">
                <a:solidFill>
                  <a:srgbClr val="002060"/>
                </a:solidFill>
              </a:rPr>
              <a:t>XXI</a:t>
            </a:r>
            <a:r>
              <a:rPr lang="ru-RU" sz="1000" dirty="0">
                <a:solidFill>
                  <a:srgbClr val="002060"/>
                </a:solidFill>
              </a:rPr>
              <a:t> </a:t>
            </a:r>
            <a:r>
              <a:rPr lang="ru-RU" sz="1000" dirty="0" smtClean="0">
                <a:solidFill>
                  <a:srgbClr val="002060"/>
                </a:solidFill>
              </a:rPr>
              <a:t>века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07506" y="4781911"/>
            <a:ext cx="1059154" cy="678248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Дарындар елі</a:t>
            </a:r>
            <a:endParaRPr lang="ru-RU" sz="9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107507" y="3357382"/>
            <a:ext cx="1059154" cy="622199"/>
          </a:xfrm>
          <a:prstGeom prst="rect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Мир профессий</a:t>
            </a:r>
            <a:endParaRPr lang="ru-RU" sz="9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07504" y="526913"/>
            <a:ext cx="8953317" cy="5978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+mj-lt"/>
              </a:rPr>
              <a:t>Конкурентоспособная, прагматичная, сильная, творческая</a:t>
            </a:r>
            <a:r>
              <a:rPr lang="kk-KZ" sz="1600" dirty="0">
                <a:solidFill>
                  <a:srgbClr val="002060"/>
                </a:solidFill>
                <a:latin typeface="+mj-lt"/>
              </a:rPr>
              <a:t>, патриотичная и проактивная </a:t>
            </a:r>
            <a:r>
              <a:rPr lang="ru-RU" sz="1600" dirty="0">
                <a:solidFill>
                  <a:srgbClr val="002060"/>
                </a:solidFill>
                <a:latin typeface="+mj-lt"/>
              </a:rPr>
              <a:t>личность единой нации, фундаментом успешного будущего которой являются воспитание и культ </a:t>
            </a:r>
            <a:r>
              <a:rPr lang="ru-RU" sz="1600" dirty="0" smtClean="0">
                <a:solidFill>
                  <a:srgbClr val="002060"/>
                </a:solidFill>
                <a:latin typeface="+mj-lt"/>
              </a:rPr>
              <a:t>знаний </a:t>
            </a:r>
            <a:endParaRPr lang="ru-RU" sz="1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166658" y="2621176"/>
            <a:ext cx="1737988" cy="73620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7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Разработка методики </a:t>
            </a:r>
            <a:r>
              <a:rPr lang="kk-KZ" sz="700" b="1" u="sng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исследования и определение уровня </a:t>
            </a:r>
            <a:r>
              <a:rPr lang="kk-KZ" sz="700" b="1" u="sng" dirty="0" smtClean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удовлетворенности </a:t>
            </a:r>
            <a:r>
              <a:rPr lang="kk-KZ" sz="7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обучающихся и их родителей качеством образования, условиями для занятости детей во внеурочное время и подготовкой к выбору будущей профессии</a:t>
            </a:r>
            <a:endParaRPr lang="ru-RU" sz="700" dirty="0">
              <a:solidFill>
                <a:srgbClr val="00206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166658" y="3356992"/>
            <a:ext cx="1737988" cy="63697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700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Профориентационн</a:t>
            </a:r>
            <a:r>
              <a:rPr lang="kk-KZ" sz="7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ая</a:t>
            </a:r>
            <a:r>
              <a:rPr lang="ru-RU" sz="7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7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поддержк</a:t>
            </a:r>
            <a:r>
              <a:rPr lang="kk-KZ" sz="7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а </a:t>
            </a:r>
            <a:r>
              <a:rPr lang="ru-RU" sz="7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и осознание обучающимся своей индивидуальности и личностных ресурсов в процессе </a:t>
            </a:r>
            <a:r>
              <a:rPr lang="ru-RU" sz="700" b="1" u="sng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выбора будущей </a:t>
            </a:r>
            <a:r>
              <a:rPr lang="ru-RU" sz="700" b="1" u="sng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профессии</a:t>
            </a:r>
            <a:endParaRPr lang="ru-RU" sz="700" b="1" u="sng" dirty="0">
              <a:solidFill>
                <a:srgbClr val="00206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166659" y="3980711"/>
            <a:ext cx="1737988" cy="79815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Развитие внутреннего творческого </a:t>
            </a:r>
            <a:r>
              <a:rPr lang="ru-RU" sz="7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потенциала и личностных возможностей обучающихся через </a:t>
            </a:r>
            <a:r>
              <a:rPr lang="kk-KZ" sz="700" b="1" u="sng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художественное и декоративно</a:t>
            </a:r>
            <a:r>
              <a:rPr lang="ru-RU" sz="700" b="1" u="sng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-</a:t>
            </a:r>
            <a:r>
              <a:rPr lang="kk-KZ" sz="700" b="1" u="sng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прикладное искусство</a:t>
            </a:r>
            <a:r>
              <a:rPr lang="ru-RU" sz="700" b="1" u="sng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.</a:t>
            </a:r>
            <a:endParaRPr lang="ru-RU" sz="700" b="1" u="sng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75" name="Прямая соединительная линия 74"/>
          <p:cNvCxnSpPr>
            <a:stCxn id="212" idx="1"/>
          </p:cNvCxnSpPr>
          <p:nvPr/>
        </p:nvCxnSpPr>
        <p:spPr>
          <a:xfrm>
            <a:off x="107506" y="4385892"/>
            <a:ext cx="19090" cy="9327"/>
          </a:xfrm>
          <a:prstGeom prst="line">
            <a:avLst/>
          </a:prstGeom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1166658" y="4781910"/>
            <a:ext cx="1737988" cy="67824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7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Совершенствование нравственного, эстетического воспитания </a:t>
            </a:r>
            <a:r>
              <a:rPr lang="ru-RU" sz="7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и ф</a:t>
            </a:r>
            <a:r>
              <a:rPr lang="ru-RU" sz="700" dirty="0" smtClean="0">
                <a:solidFill>
                  <a:srgbClr val="002060"/>
                </a:solidFill>
                <a:latin typeface="+mj-lt"/>
              </a:rPr>
              <a:t>ормирование </a:t>
            </a:r>
            <a:r>
              <a:rPr lang="ru-RU" sz="700" dirty="0">
                <a:solidFill>
                  <a:srgbClr val="002060"/>
                </a:solidFill>
                <a:latin typeface="+mj-lt"/>
              </a:rPr>
              <a:t>коммуникативной культуры</a:t>
            </a:r>
            <a:r>
              <a:rPr lang="ru-RU" sz="7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700" dirty="0" smtClean="0">
                <a:solidFill>
                  <a:srgbClr val="002060"/>
                </a:solidFill>
                <a:latin typeface="+mj-lt"/>
              </a:rPr>
              <a:t>через </a:t>
            </a:r>
            <a:r>
              <a:rPr lang="ru-RU" sz="700" b="1" u="sng" dirty="0" smtClean="0">
                <a:solidFill>
                  <a:srgbClr val="002060"/>
                </a:solidFill>
                <a:latin typeface="+mj-lt"/>
              </a:rPr>
              <a:t>театральную деятельность и приобщение к музыке</a:t>
            </a:r>
          </a:p>
          <a:p>
            <a:pPr algn="ctr">
              <a:spcAft>
                <a:spcPts val="0"/>
              </a:spcAft>
            </a:pPr>
            <a:endParaRPr lang="ru-RU" sz="700" dirty="0">
              <a:solidFill>
                <a:srgbClr val="00206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166658" y="5489619"/>
            <a:ext cx="1737988" cy="62649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Формирование конкурентоспособной личности </a:t>
            </a:r>
            <a:r>
              <a:rPr lang="ru-RU" sz="7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через развитие  </a:t>
            </a:r>
            <a:r>
              <a:rPr lang="ru-RU" sz="700" b="1" u="sng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технического творчества </a:t>
            </a:r>
            <a:r>
              <a:rPr lang="ru-RU" sz="7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 применением передовых высокотехнологичных методик </a:t>
            </a:r>
            <a:r>
              <a:rPr lang="ru-RU" sz="7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и </a:t>
            </a:r>
            <a:r>
              <a:rPr lang="ru-RU" sz="7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цифровых технологий</a:t>
            </a:r>
            <a:endParaRPr lang="ru-RU" sz="700" dirty="0">
              <a:solidFill>
                <a:srgbClr val="00206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1166659" y="6116116"/>
            <a:ext cx="1737988" cy="62068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700" dirty="0" smtClean="0">
                <a:solidFill>
                  <a:srgbClr val="002060"/>
                </a:solidFill>
                <a:latin typeface="+mj-lt"/>
              </a:rPr>
              <a:t>Передача </a:t>
            </a:r>
            <a:r>
              <a:rPr lang="ru-RU" sz="700" b="1" u="sng" dirty="0">
                <a:solidFill>
                  <a:srgbClr val="002060"/>
                </a:solidFill>
                <a:latin typeface="+mj-lt"/>
              </a:rPr>
              <a:t>социально-исторического опыта </a:t>
            </a:r>
            <a:r>
              <a:rPr lang="ru-RU" sz="700" dirty="0">
                <a:solidFill>
                  <a:srgbClr val="002060"/>
                </a:solidFill>
                <a:latin typeface="+mj-lt"/>
              </a:rPr>
              <a:t>эмоциональных и рациональных отношений между людьми с приоритетом воспитания нравственных, духовных и гуманистических ценностей.</a:t>
            </a:r>
            <a:endParaRPr lang="ru-RU" sz="700" dirty="0">
              <a:solidFill>
                <a:srgbClr val="002060"/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04648" y="1337702"/>
            <a:ext cx="2448270" cy="4351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ӨЛКЕТАНУ</a:t>
            </a:r>
            <a:endParaRPr lang="ru-RU" sz="1400" b="1" dirty="0">
              <a:solidFill>
                <a:srgbClr val="002060"/>
              </a:solidFill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295797" y="1337703"/>
            <a:ext cx="2444554" cy="4351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ОТАНЫМ-ТАҒДЫРЫМ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740351" y="1337703"/>
            <a:ext cx="1320469" cy="4351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КІТАП – БІЛІМ БУЛАҒЫ</a:t>
            </a:r>
            <a:endParaRPr lang="ru-RU" sz="14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04647" y="1772816"/>
            <a:ext cx="2428425" cy="847084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  <a:cs typeface="Arial" panose="020B0604020202020204" pitchFamily="34" charset="0"/>
              </a:rPr>
              <a:t>Патриот с активной гражданской позицией и уважением к истории, культуре, обычаям и традициям своей малой родины, готовый к участию в делах на благо Казахстана</a:t>
            </a:r>
            <a:endParaRPr lang="ru-RU" sz="1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95797" y="1771444"/>
            <a:ext cx="2444554" cy="848455"/>
          </a:xfrm>
          <a:prstGeom prst="rect">
            <a:avLst/>
          </a:prstGeom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2060"/>
                </a:solidFill>
              </a:rPr>
              <a:t>Личность, воспитанная на синергии истинного прагматизма и культа знаний с чувством принадлежности к единой великой нации</a:t>
            </a:r>
            <a:endParaRPr lang="kk-KZ" sz="1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740351" y="1772815"/>
            <a:ext cx="1320470" cy="1696723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900" dirty="0">
                <a:solidFill>
                  <a:srgbClr val="002060"/>
                </a:solidFill>
                <a:latin typeface="+mj-lt"/>
              </a:rPr>
              <a:t>В</a:t>
            </a:r>
            <a:r>
              <a:rPr lang="ru-RU" sz="900" dirty="0">
                <a:solidFill>
                  <a:srgbClr val="002060"/>
                </a:solidFill>
                <a:latin typeface="+mj-lt"/>
              </a:rPr>
              <a:t>семерная поддержка Чтения как важнейшего элемента культуры и инструмента повышения интеллектуального потенциала, конкурентоспособности нации, творческой и социальной активности молодежи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748874" y="3469539"/>
            <a:ext cx="1311946" cy="31950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+mj-lt"/>
              </a:rPr>
              <a:t>БУККРОСИНГ</a:t>
            </a:r>
            <a:endParaRPr lang="ru-RU" sz="9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7259752" y="4348205"/>
            <a:ext cx="0" cy="184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7757393" y="4399783"/>
            <a:ext cx="1303426" cy="38946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+mj-lt"/>
              </a:rPr>
              <a:t>ЖАҚСЫ КІТАП – </a:t>
            </a:r>
          </a:p>
          <a:p>
            <a:pPr algn="ctr"/>
            <a:r>
              <a:rPr lang="ru-RU" sz="900" b="1" dirty="0">
                <a:solidFill>
                  <a:srgbClr val="002060"/>
                </a:solidFill>
                <a:latin typeface="+mj-lt"/>
              </a:rPr>
              <a:t>ЖАН АЗИҒЫ</a:t>
            </a:r>
            <a:endParaRPr lang="ru-RU" sz="9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765911" y="5610654"/>
            <a:ext cx="1294907" cy="3847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900" b="1" dirty="0">
                <a:solidFill>
                  <a:srgbClr val="002060"/>
                </a:solidFill>
                <a:latin typeface="+mj-lt"/>
              </a:rPr>
              <a:t>КІТАПХАНА - БІЛІМ ОРДАСЫ</a:t>
            </a:r>
            <a:endParaRPr lang="ru-RU" sz="9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765911" y="4789250"/>
            <a:ext cx="1294909" cy="821404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700" dirty="0">
                <a:solidFill>
                  <a:srgbClr val="002060"/>
                </a:solidFill>
                <a:latin typeface="+mj-lt"/>
              </a:rPr>
              <a:t>О</a:t>
            </a:r>
            <a:r>
              <a:rPr lang="ru-RU" sz="700" dirty="0" smtClean="0">
                <a:solidFill>
                  <a:srgbClr val="002060"/>
                </a:solidFill>
                <a:latin typeface="+mj-lt"/>
              </a:rPr>
              <a:t>рганизация  </a:t>
            </a:r>
            <a:r>
              <a:rPr lang="ru-RU" sz="700" dirty="0">
                <a:solidFill>
                  <a:srgbClr val="002060"/>
                </a:solidFill>
                <a:latin typeface="+mj-lt"/>
              </a:rPr>
              <a:t>совместной  деятельности учащихся и взрослых (библиотекарь, учитель, родители и учащиеся) на основе общего интереса к книге</a:t>
            </a:r>
            <a:endParaRPr lang="ru-RU" sz="7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748875" y="3789039"/>
            <a:ext cx="1311944" cy="610743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700" dirty="0" smtClean="0">
                <a:solidFill>
                  <a:srgbClr val="002060"/>
                </a:solidFill>
                <a:latin typeface="+mj-lt"/>
              </a:rPr>
              <a:t>Организация специальных мест  </a:t>
            </a:r>
            <a:r>
              <a:rPr lang="ru-RU" sz="700" dirty="0">
                <a:solidFill>
                  <a:srgbClr val="002060"/>
                </a:solidFill>
                <a:latin typeface="+mj-lt"/>
              </a:rPr>
              <a:t>по обмену книгами в организациях образования – </a:t>
            </a:r>
            <a:r>
              <a:rPr lang="ru-RU" sz="700" dirty="0" err="1" smtClean="0">
                <a:solidFill>
                  <a:srgbClr val="002060"/>
                </a:solidFill>
                <a:latin typeface="+mj-lt"/>
              </a:rPr>
              <a:t>буккросингов</a:t>
            </a:r>
            <a:endParaRPr lang="ru-RU" sz="7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748873" y="5995417"/>
            <a:ext cx="1311947" cy="74595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700" dirty="0">
                <a:solidFill>
                  <a:srgbClr val="002060"/>
                </a:solidFill>
                <a:latin typeface="+mj-lt"/>
              </a:rPr>
              <a:t>О</a:t>
            </a:r>
            <a:r>
              <a:rPr lang="ru-RU" sz="700" dirty="0" smtClean="0">
                <a:solidFill>
                  <a:srgbClr val="002060"/>
                </a:solidFill>
                <a:latin typeface="+mj-lt"/>
              </a:rPr>
              <a:t>снащение </a:t>
            </a:r>
            <a:r>
              <a:rPr lang="ru-RU" sz="700" dirty="0">
                <a:solidFill>
                  <a:srgbClr val="002060"/>
                </a:solidFill>
                <a:latin typeface="+mj-lt"/>
              </a:rPr>
              <a:t>библиотек организаций образования и пополнение фонда библиотек детской литературой</a:t>
            </a:r>
            <a:endParaRPr lang="ru-RU" sz="7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909873" y="6110096"/>
            <a:ext cx="1212322" cy="6267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Алтын </a:t>
            </a:r>
            <a:r>
              <a:rPr lang="ru-RU" sz="105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адам</a:t>
            </a:r>
            <a:endParaRPr lang="ru-RU" sz="105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904646" y="5469000"/>
            <a:ext cx="1207383" cy="6471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kk-KZ" sz="1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Табиғат бесігі</a:t>
            </a:r>
            <a:endParaRPr lang="ru-RU" sz="10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906845" y="2619900"/>
            <a:ext cx="1207461" cy="7297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+mj-lt"/>
              </a:rPr>
              <a:t>Менің</a:t>
            </a:r>
            <a:r>
              <a:rPr lang="ru-RU" sz="1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Отаным</a:t>
            </a:r>
            <a:r>
              <a:rPr lang="ru-RU" sz="1000" b="1" dirty="0">
                <a:solidFill>
                  <a:srgbClr val="002060"/>
                </a:solidFill>
                <a:latin typeface="+mj-lt"/>
              </a:rPr>
              <a:t> – </a:t>
            </a:r>
            <a:r>
              <a:rPr lang="ru-RU" sz="1000" b="1" dirty="0" err="1">
                <a:solidFill>
                  <a:srgbClr val="002060"/>
                </a:solidFill>
                <a:latin typeface="+mj-lt"/>
              </a:rPr>
              <a:t>Қазақстан</a:t>
            </a:r>
            <a:endParaRPr lang="ru-RU" sz="10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04646" y="3989525"/>
            <a:ext cx="1209562" cy="7878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Тарих</a:t>
            </a:r>
            <a:r>
              <a:rPr lang="ru-RU" sz="1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мұрасы</a:t>
            </a:r>
            <a:endParaRPr lang="ru-RU" sz="10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909874" y="4772325"/>
            <a:ext cx="1211749" cy="6878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Ұлттық</a:t>
            </a:r>
            <a:r>
              <a:rPr lang="ru-RU" sz="1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қазына</a:t>
            </a:r>
            <a:endParaRPr lang="ru-RU" sz="10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906845" y="3338292"/>
            <a:ext cx="1207461" cy="6412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Елімнің</a:t>
            </a:r>
            <a:r>
              <a:rPr lang="ru-RU" sz="10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шежерелі</a:t>
            </a:r>
            <a:r>
              <a:rPr lang="ru-RU" sz="1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байлығы</a:t>
            </a:r>
            <a:endParaRPr lang="ru-RU" sz="10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138492" y="6110096"/>
            <a:ext cx="1159511" cy="6312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О</a:t>
            </a:r>
            <a:r>
              <a:rPr lang="ru-RU" sz="750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бновление содержания учебных программ цикла естественных дисциплин</a:t>
            </a:r>
            <a:endParaRPr lang="ru-RU" sz="750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128157" y="5466507"/>
            <a:ext cx="1169847" cy="649609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Изучение </a:t>
            </a:r>
            <a:r>
              <a:rPr lang="ru-RU" sz="750" dirty="0" err="1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экопроблем</a:t>
            </a:r>
            <a:r>
              <a:rPr lang="ru-RU" sz="750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 и популяризация использования альтернативной энергии</a:t>
            </a:r>
            <a:endParaRPr lang="ru-RU" sz="750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128783" y="2621176"/>
            <a:ext cx="1169219" cy="71711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Развитие детско-юношеского туризма </a:t>
            </a:r>
            <a:r>
              <a:rPr lang="ru-RU" sz="750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и краеведения</a:t>
            </a:r>
            <a:endParaRPr lang="ru-RU" sz="750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120305" y="4777422"/>
            <a:ext cx="1177698" cy="682735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Издание </a:t>
            </a:r>
            <a:r>
              <a:rPr lang="ru-RU" sz="75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хрестоматии </a:t>
            </a:r>
            <a:r>
              <a:rPr lang="ru-RU" sz="75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«История родного края</a:t>
            </a:r>
            <a:r>
              <a:rPr lang="ru-RU" sz="75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»</a:t>
            </a:r>
            <a:endParaRPr lang="ru-RU" sz="750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128157" y="3338292"/>
            <a:ext cx="1169845" cy="627517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Активизация исследовательской,  краеведческой деятельности</a:t>
            </a:r>
            <a:endParaRPr lang="ru-RU" sz="750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4128158" y="3965809"/>
            <a:ext cx="1169845" cy="806516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 smtClean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Arial" pitchFamily="34" charset="0"/>
              </a:rPr>
              <a:t>Формирование активной гражданской позиции через знание истории и традиции казахского народа</a:t>
            </a:r>
            <a:endParaRPr lang="ru-RU" sz="750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5301406" y="6114660"/>
            <a:ext cx="1078520" cy="6267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err="1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жер</a:t>
            </a:r>
            <a:r>
              <a:rPr lang="ru-RU" sz="105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. </a:t>
            </a:r>
            <a:r>
              <a:rPr lang="ru-RU" sz="1050" b="1" dirty="0" err="1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 ел. </a:t>
            </a:r>
            <a:r>
              <a:rPr lang="ru-RU" sz="1050" b="1" dirty="0" err="1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Туған</a:t>
            </a:r>
            <a:r>
              <a:rPr lang="ru-RU" sz="105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глобал</a:t>
            </a:r>
            <a:endParaRPr lang="ru-RU" sz="105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295797" y="5445224"/>
            <a:ext cx="1074129" cy="6708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Моя инициатива – моей Родине</a:t>
            </a:r>
            <a:endParaRPr lang="ru-RU" sz="10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5288233" y="2619900"/>
            <a:ext cx="1074197" cy="8017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Исследование уровня воспитанности обучающихся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5295965" y="4094410"/>
            <a:ext cx="1076066" cy="6779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 smtClean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Сөз</a:t>
            </a:r>
            <a:r>
              <a:rPr lang="ru-RU" sz="1000" b="1" dirty="0" smtClean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 – </a:t>
            </a:r>
            <a:r>
              <a:rPr lang="ru-RU" sz="1000" b="1" dirty="0" err="1" smtClean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тілдің</a:t>
            </a:r>
            <a:r>
              <a:rPr lang="ru-RU" sz="1000" b="1" dirty="0" smtClean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көркі</a:t>
            </a:r>
            <a:r>
              <a:rPr lang="ru-RU" sz="1000" b="1" dirty="0" smtClean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 </a:t>
            </a:r>
            <a:endParaRPr lang="ru-RU" sz="1000" b="1" dirty="0">
              <a:solidFill>
                <a:srgbClr val="002060"/>
              </a:solidFill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5301361" y="4757391"/>
            <a:ext cx="1078561" cy="68783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Өрле, Қазақстан!</a:t>
            </a:r>
            <a:endParaRPr lang="ru-RU" sz="1000" b="1" dirty="0">
              <a:solidFill>
                <a:srgbClr val="002060"/>
              </a:solidFill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5298003" y="3421041"/>
            <a:ext cx="1074197" cy="6962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ru-RU" sz="1000" b="1" dirty="0" err="1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Жас</a:t>
            </a:r>
            <a:r>
              <a:rPr lang="ru-RU" sz="100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ұлан</a:t>
            </a:r>
            <a:endParaRPr lang="ru-RU" sz="100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6379276" y="6110096"/>
            <a:ext cx="1359827" cy="6312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Создание дискуссионной площадки для </a:t>
            </a:r>
            <a:r>
              <a:rPr lang="ru-RU" sz="650" b="1" dirty="0" err="1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проактивного</a:t>
            </a:r>
            <a:r>
              <a:rPr lang="ru-RU" sz="65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 продвижения нравственно-духовных ценностей Казахстана в международном сообществе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6360388" y="5460158"/>
            <a:ext cx="1380932" cy="655958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Поддержка лидерства через выявление детских инициатив</a:t>
            </a:r>
            <a:endParaRPr lang="ru-RU" sz="6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6368627" y="2631293"/>
            <a:ext cx="1371724" cy="790400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Изучение  уровня удовлетворенности обучающихся  и их родителей качеством системы образования, социальным статусом и профессиональным самоопределением</a:t>
            </a:r>
            <a:endParaRPr lang="ru-RU" sz="6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  <a:p>
            <a:pPr algn="ctr"/>
            <a:endParaRPr lang="ru-RU" sz="65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6379926" y="4772325"/>
            <a:ext cx="1359101" cy="69418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Воспитание гражданской сознательности  через активное проявление в различных сферах жизни общества 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6379927" y="3411764"/>
            <a:ext cx="1359100" cy="682511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Переформатирование  молодежного движения с акцентом на формирование конкурентоспособной , ответственной Личности Единой Нации</a:t>
            </a:r>
            <a:endParaRPr lang="ru-RU" sz="650" b="1" dirty="0">
              <a:solidFill>
                <a:srgbClr val="002060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6379276" y="4094410"/>
            <a:ext cx="1359828" cy="686772"/>
          </a:xfrm>
          <a:prstGeom prst="rect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" b="1" dirty="0">
                <a:solidFill>
                  <a:srgbClr val="002060"/>
                </a:solidFill>
                <a:ea typeface="Tahoma" panose="020B0604030504040204" pitchFamily="34" charset="0"/>
                <a:cs typeface="Arial" pitchFamily="34" charset="0"/>
              </a:rPr>
              <a:t>Развитие национальной идентичности через приобщение обучающихся к творчеству великих мыслителей Казахстана</a:t>
            </a:r>
            <a:endParaRPr lang="ru-RU" sz="650" b="1" dirty="0">
              <a:solidFill>
                <a:srgbClr val="002060"/>
              </a:solidFill>
              <a:latin typeface="+mj-lt"/>
              <a:ea typeface="Tahoma" panose="020B060403050404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14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450</Words>
  <Application>Microsoft Office PowerPoint</Application>
  <PresentationFormat>Экран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ENU 2017</dc:creator>
  <cp:lastModifiedBy>Исакулов Рахымжан Ержанович</cp:lastModifiedBy>
  <cp:revision>55</cp:revision>
  <cp:lastPrinted>2017-07-25T03:24:14Z</cp:lastPrinted>
  <dcterms:created xsi:type="dcterms:W3CDTF">2017-07-16T09:14:19Z</dcterms:created>
  <dcterms:modified xsi:type="dcterms:W3CDTF">2017-07-25T03:24:18Z</dcterms:modified>
</cp:coreProperties>
</file>